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sldIdLst>
    <p:sldId id="267" r:id="rId2"/>
    <p:sldId id="268"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19" name="Footer Placeholder 18"/>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8" name="Footer Placeholder 7"/>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4" name="Footer Placeholder 3"/>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3" name="Footer Placeholder 2"/>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7C9B81F-C347-4BEF-BFDF-29C42F48304A}" type="datetimeFigureOut">
              <a:rPr lang="en-US" smtClean="0"/>
              <a:pPr/>
              <a:t>4/3/2019</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4/3/2019</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30">
                                            <p:txEl>
                                              <p:pRg st="0" end="0"/>
                                            </p:txEl>
                                          </p:spTgt>
                                        </p:tgtEl>
                                        <p:attrNameLst>
                                          <p:attrName>style.visibility</p:attrName>
                                        </p:attrNameLst>
                                      </p:cBhvr>
                                      <p:to>
                                        <p:strVal val="visible"/>
                                      </p:to>
                                    </p:set>
                                    <p:animEffect transition="in" filter="strips(downRight)">
                                      <p:cBhvr>
                                        <p:cTn id="13" dur="500"/>
                                        <p:tgtEl>
                                          <p:spTgt spid="30">
                                            <p:txEl>
                                              <p:pRg st="0" end="0"/>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0">
                                            <p:txEl>
                                              <p:pRg st="1" end="1"/>
                                            </p:txEl>
                                          </p:spTgt>
                                        </p:tgtEl>
                                        <p:attrNameLst>
                                          <p:attrName>style.visibility</p:attrName>
                                        </p:attrNameLst>
                                      </p:cBhvr>
                                      <p:to>
                                        <p:strVal val="visible"/>
                                      </p:to>
                                    </p:set>
                                    <p:animEffect transition="in" filter="strips(downRight)">
                                      <p:cBhvr>
                                        <p:cTn id="16" dur="500"/>
                                        <p:tgtEl>
                                          <p:spTgt spid="30">
                                            <p:txEl>
                                              <p:pRg st="1" end="1"/>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animEffect transition="in" filter="strips(downRight)">
                                      <p:cBhvr>
                                        <p:cTn id="19" dur="500"/>
                                        <p:tgtEl>
                                          <p:spTgt spid="30">
                                            <p:txEl>
                                              <p:pRg st="2" end="2"/>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30">
                                            <p:txEl>
                                              <p:pRg st="3" end="3"/>
                                            </p:txEl>
                                          </p:spTgt>
                                        </p:tgtEl>
                                        <p:attrNameLst>
                                          <p:attrName>style.visibility</p:attrName>
                                        </p:attrNameLst>
                                      </p:cBhvr>
                                      <p:to>
                                        <p:strVal val="visible"/>
                                      </p:to>
                                    </p:set>
                                    <p:animEffect transition="in" filter="strips(downRight)">
                                      <p:cBhvr>
                                        <p:cTn id="22" dur="500"/>
                                        <p:tgtEl>
                                          <p:spTgt spid="30">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30">
                                            <p:txEl>
                                              <p:pRg st="4" end="4"/>
                                            </p:txEl>
                                          </p:spTgt>
                                        </p:tgtEl>
                                        <p:attrNameLst>
                                          <p:attrName>style.visibility</p:attrName>
                                        </p:attrNameLst>
                                      </p:cBhvr>
                                      <p:to>
                                        <p:strVal val="visible"/>
                                      </p:to>
                                    </p:set>
                                    <p:animEffect transition="in" filter="strips(downRight)">
                                      <p:cBhvr>
                                        <p:cTn id="25"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30" grpId="0" build="p" autoUpdateAnimBg="0"/>
    </p:bld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5400" b="1" dirty="0" smtClean="0">
                <a:solidFill>
                  <a:schemeClr val="tx1"/>
                </a:solidFill>
                <a:latin typeface="Algerian" pitchFamily="82" charset="0"/>
              </a:rPr>
              <a:t>الإدارة الإستراتيجية</a:t>
            </a:r>
            <a:endParaRPr lang="en-US" dirty="0">
              <a:solidFill>
                <a:schemeClr val="tx1"/>
              </a:solidFill>
            </a:endParaRPr>
          </a:p>
        </p:txBody>
      </p:sp>
      <p:sp>
        <p:nvSpPr>
          <p:cNvPr id="3" name="Content Placeholder 2"/>
          <p:cNvSpPr>
            <a:spLocks noGrp="1"/>
          </p:cNvSpPr>
          <p:nvPr>
            <p:ph idx="1"/>
          </p:nvPr>
        </p:nvSpPr>
        <p:spPr>
          <a:xfrm>
            <a:off x="609600" y="2667000"/>
            <a:ext cx="7010400" cy="2362200"/>
          </a:xfrm>
        </p:spPr>
        <p:txBody>
          <a:bodyPr>
            <a:normAutofit/>
          </a:bodyPr>
          <a:lstStyle/>
          <a:p>
            <a:pPr algn="ctr">
              <a:buNone/>
            </a:pPr>
            <a:r>
              <a:rPr lang="ar-IQ" sz="3200" dirty="0" smtClean="0">
                <a:latin typeface="Algerian" pitchFamily="82" charset="0"/>
              </a:rPr>
              <a:t>مفهوم الادارة الاستراتيجية</a:t>
            </a:r>
          </a:p>
          <a:p>
            <a:pPr algn="ctr">
              <a:buNone/>
            </a:pPr>
            <a:r>
              <a:rPr lang="ar-IQ" sz="3200" dirty="0" smtClean="0">
                <a:latin typeface="Algerian" pitchFamily="82" charset="0"/>
              </a:rPr>
              <a:t>المحاضرة الاولى</a:t>
            </a:r>
          </a:p>
          <a:p>
            <a:pPr algn="ctr">
              <a:buNone/>
            </a:pPr>
            <a:r>
              <a:rPr lang="ar-IQ" sz="3200" dirty="0" smtClean="0">
                <a:latin typeface="Algerian" pitchFamily="82" charset="0"/>
              </a:rPr>
              <a:t>المدرس احمد محمد جاسم</a:t>
            </a:r>
            <a:endParaRPr lang="en-US" sz="3200" dirty="0" smtClean="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838200"/>
          </a:xfrm>
        </p:spPr>
        <p:txBody>
          <a:bodyPr>
            <a:normAutofit fontScale="90000"/>
          </a:bodyPr>
          <a:lstStyle/>
          <a:p>
            <a:pPr algn="ctr"/>
            <a:r>
              <a:rPr lang="ar-SA" sz="5400" b="1" dirty="0" smtClean="0">
                <a:latin typeface="Algerian" pitchFamily="82" charset="0"/>
              </a:rPr>
              <a:t>مفهوم الإدارة الإستراتيجية</a:t>
            </a:r>
            <a:r>
              <a:rPr lang="en-US" sz="5400" b="1" dirty="0" smtClean="0">
                <a:latin typeface="Algerian" pitchFamily="82" charset="0"/>
              </a:rPr>
              <a:t>  </a:t>
            </a:r>
            <a:r>
              <a:rPr lang="en-US" sz="5400" dirty="0" smtClean="0">
                <a:latin typeface="Algerian" pitchFamily="82" charset="0"/>
              </a:rPr>
              <a:t/>
            </a:r>
            <a:br>
              <a:rPr lang="en-US" sz="5400" dirty="0" smtClean="0">
                <a:latin typeface="Algerian" pitchFamily="82" charset="0"/>
              </a:rPr>
            </a:br>
            <a:endParaRPr lang="en-US" dirty="0"/>
          </a:p>
        </p:txBody>
      </p:sp>
      <p:sp>
        <p:nvSpPr>
          <p:cNvPr id="3" name="Content Placeholder 2"/>
          <p:cNvSpPr>
            <a:spLocks noGrp="1"/>
          </p:cNvSpPr>
          <p:nvPr>
            <p:ph idx="1"/>
          </p:nvPr>
        </p:nvSpPr>
        <p:spPr>
          <a:xfrm>
            <a:off x="457200" y="2286000"/>
            <a:ext cx="8229600" cy="4038600"/>
          </a:xfrm>
        </p:spPr>
        <p:txBody>
          <a:bodyPr/>
          <a:lstStyle/>
          <a:p>
            <a:pPr algn="ctr" rtl="1"/>
            <a:r>
              <a:rPr lang="ar-SA" sz="2400" b="1" dirty="0" smtClean="0"/>
              <a:t>اولا: تطور مفهوم الادارة الاستراتيجية</a:t>
            </a:r>
            <a:endParaRPr lang="en-US" sz="2400" dirty="0" smtClean="0"/>
          </a:p>
          <a:p>
            <a:pPr algn="just" rtl="1"/>
            <a:r>
              <a:rPr lang="ar-SA" sz="2400" dirty="0" smtClean="0"/>
              <a:t>البذرة الاولى لتطور الادارة الاستراتيجية كانت في حقل اطلق عليه </a:t>
            </a:r>
            <a:r>
              <a:rPr lang="ar-SA" sz="2400" b="1" u="sng" dirty="0" smtClean="0"/>
              <a:t>سياسات الاعمال</a:t>
            </a:r>
            <a:r>
              <a:rPr lang="ar-SA" sz="2400" dirty="0" smtClean="0"/>
              <a:t> الذي بدأ في مدرسة هارفارد للاعمال من خلال تدريس طلبتها هذا الموضوع </a:t>
            </a:r>
            <a:r>
              <a:rPr lang="ar-SA" sz="2400" u="sng" dirty="0" smtClean="0"/>
              <a:t>بأسلوب الحالات الدراسية لمعالجة المشكلات المتصلة بالسياسات المختلفة (الإنتاجية، التسويقية، الموارد البشرية والمالية).</a:t>
            </a:r>
            <a:endParaRPr lang="en-US" sz="2400" u="sng" dirty="0" smtClean="0"/>
          </a:p>
          <a:p>
            <a:pPr algn="just" rtl="1"/>
            <a:r>
              <a:rPr lang="ar-SA" sz="2400" dirty="0" smtClean="0"/>
              <a:t>وقد اصبح </a:t>
            </a:r>
            <a:r>
              <a:rPr lang="ar-SA" sz="2400" u="sng" dirty="0" smtClean="0"/>
              <a:t>يطلق على هذا الحقل بالادارة الاستراتيجية، وتحول الاهتمام بمادة الادارة الاستراتيجية للتركيز على مستوى المنظمة ككل، </a:t>
            </a:r>
            <a:r>
              <a:rPr lang="ar-SA" sz="2400" dirty="0" smtClean="0"/>
              <a:t>مما دعا </a:t>
            </a:r>
            <a:r>
              <a:rPr lang="ar-SA" sz="2400" u="sng" dirty="0" smtClean="0"/>
              <a:t>الجامعات وكليات الادارة لتعليم طلبة إدارة الاعمال مفهوم البيئة </a:t>
            </a:r>
            <a:r>
              <a:rPr lang="ar-SA" sz="2400" u="sng" smtClean="0"/>
              <a:t>وانواعها وتأثيرها </a:t>
            </a:r>
            <a:r>
              <a:rPr lang="ar-SA" sz="2400" u="sng" dirty="0" smtClean="0"/>
              <a:t>على منظمات الاعمال من حيث اتخاذ قراراتها وفي صياغة رسالتها وأهدافها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6858000"/>
          </a:xfrm>
        </p:spPr>
        <p:txBody>
          <a:bodyPr/>
          <a:lstStyle/>
          <a:p>
            <a:pPr algn="just" rtl="1"/>
            <a:r>
              <a:rPr lang="ar-EG" b="1" dirty="0" smtClean="0"/>
              <a:t>- </a:t>
            </a:r>
            <a:r>
              <a:rPr lang="ar-SA" b="1" dirty="0" smtClean="0"/>
              <a:t>ثانيا: </a:t>
            </a:r>
            <a:r>
              <a:rPr lang="ar-SA" b="1" smtClean="0"/>
              <a:t>مفهوم الاستراتيجية</a:t>
            </a:r>
            <a:endParaRPr lang="en-US" dirty="0" smtClean="0"/>
          </a:p>
          <a:p>
            <a:pPr algn="just" rtl="1"/>
            <a:r>
              <a:rPr lang="ar-SA" dirty="0" smtClean="0"/>
              <a:t>اشتقت كلمة الاستراتيجية </a:t>
            </a:r>
            <a:r>
              <a:rPr lang="en-US" dirty="0" smtClean="0"/>
              <a:t>Strategy </a:t>
            </a:r>
            <a:r>
              <a:rPr lang="ar-SA" dirty="0" smtClean="0"/>
              <a:t> من </a:t>
            </a:r>
            <a:r>
              <a:rPr lang="ar-SA" u="sng" dirty="0" smtClean="0"/>
              <a:t>الكلمة اليونانية استراتيجوس </a:t>
            </a:r>
            <a:r>
              <a:rPr lang="en-US" u="sng" dirty="0" err="1" smtClean="0"/>
              <a:t>Strategos</a:t>
            </a:r>
            <a:r>
              <a:rPr lang="en-US" u="sng" dirty="0" smtClean="0"/>
              <a:t> </a:t>
            </a:r>
            <a:r>
              <a:rPr lang="ar-SA" u="sng" dirty="0" smtClean="0"/>
              <a:t> وهي تعني فن القيادة أو فن نقل القوات والمعدات من وإلى ارض المعركة من اجل اكتساب ميزة تنافسية تمكنها من الفوز على الاعداء</a:t>
            </a:r>
            <a:r>
              <a:rPr lang="ar-SA" dirty="0" smtClean="0"/>
              <a:t>. وقد تعددت استخدامات الإستراتيجية حتى انها شملت العديد من العلوم والميادين ولم يعد استخدامها قاصرا على العمليات العسكرية بل نجده قد امتد الى الى كافة العلوم الاجتماعية كعلم السياسة والاقتصاد والاجتماع والإدارة.</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a:bodyPr>
          <a:lstStyle/>
          <a:p>
            <a:pPr algn="just" rtl="1"/>
            <a:r>
              <a:rPr lang="ar-SA" b="1" dirty="0" smtClean="0"/>
              <a:t>ثالثا: تعريف الإستراتيجية</a:t>
            </a:r>
            <a:endParaRPr lang="en-US" dirty="0" smtClean="0"/>
          </a:p>
          <a:p>
            <a:pPr algn="just" rtl="1"/>
            <a:r>
              <a:rPr lang="ar-SA" dirty="0" smtClean="0"/>
              <a:t>عرف شاندلر الإستراتيجية بأنها </a:t>
            </a:r>
            <a:r>
              <a:rPr lang="ar-SA" u="sng" dirty="0" smtClean="0"/>
              <a:t>تحديد المنظمة لأهدافها وغاياتها على المدى البعيد، وتخصيص الموارد لتحقيق هذه الاهداف والغايات.</a:t>
            </a:r>
            <a:endParaRPr lang="en-US" dirty="0" smtClean="0"/>
          </a:p>
          <a:p>
            <a:pPr algn="just" rtl="1"/>
            <a:r>
              <a:rPr lang="ar-SA" dirty="0" smtClean="0"/>
              <a:t>اما انسوف فقد عرف الاستراتيجية بأنها عبارة عن </a:t>
            </a:r>
            <a:r>
              <a:rPr lang="ar-SA" u="sng" dirty="0" smtClean="0"/>
              <a:t>تصور المنظمة لطبيعة العلاقة المتوقعة مع البيئة الخارجية والتي في ضوئها تحدد نوعية الاعمال التي ينبغي القيام بها على المدى البعي</a:t>
            </a:r>
            <a:r>
              <a:rPr lang="ar-SA" dirty="0" smtClean="0"/>
              <a:t>د.</a:t>
            </a:r>
            <a:endParaRPr lang="en-US" dirty="0" smtClean="0"/>
          </a:p>
          <a:p>
            <a:pPr algn="just" rtl="1"/>
            <a:r>
              <a:rPr lang="ar-SA" b="1" dirty="0" smtClean="0"/>
              <a:t>اما عن تعريف الادارة الاستراتيجية</a:t>
            </a:r>
            <a:endParaRPr lang="en-US" dirty="0" smtClean="0"/>
          </a:p>
          <a:p>
            <a:pPr algn="just" rtl="1"/>
            <a:r>
              <a:rPr lang="ar-SA" dirty="0" smtClean="0"/>
              <a:t>عرف ثومبسون واستركلاند الادارة الاستراتيجية بأنها تعني </a:t>
            </a:r>
            <a:r>
              <a:rPr lang="en-US" dirty="0" smtClean="0"/>
              <a:t>“</a:t>
            </a:r>
            <a:r>
              <a:rPr lang="ar-SA" u="dotted" dirty="0" smtClean="0"/>
              <a:t>وضع الخطط المستقبلية للمنظمة، وتحديد غاياتها على المدى البعيد، واختيار النمط الملائم من اجل تنفيذ الاستراتيجية</a:t>
            </a:r>
            <a:r>
              <a:rPr lang="en-US" u="dotted" dirty="0" smtClean="0"/>
              <a:t>”</a:t>
            </a:r>
            <a:r>
              <a:rPr lang="ar-SA" u="dotted" dirty="0" smtClean="0"/>
              <a:t>. </a:t>
            </a:r>
            <a:endParaRPr lang="en-US" dirty="0" smtClean="0"/>
          </a:p>
          <a:p>
            <a:pPr algn="just" rtl="1"/>
            <a:r>
              <a:rPr lang="ar-SA" dirty="0" smtClean="0"/>
              <a:t>وعرف جليك </a:t>
            </a:r>
            <a:r>
              <a:rPr lang="en-US" dirty="0" err="1" smtClean="0"/>
              <a:t>Gluek</a:t>
            </a:r>
            <a:r>
              <a:rPr lang="en-US" dirty="0" smtClean="0"/>
              <a:t> </a:t>
            </a:r>
            <a:r>
              <a:rPr lang="ar-SA" dirty="0" smtClean="0"/>
              <a:t>  الإدارة الاستراتيجية بأنها "</a:t>
            </a:r>
            <a:r>
              <a:rPr lang="ar-SA" u="dotted" dirty="0" smtClean="0"/>
              <a:t>سلسلة من القرارات والأفعال التي تقود إلى تطوير إستراتيجية أو استراتيجيات فعالة لتحقيق أهداف المنظمة" . </a:t>
            </a:r>
            <a:endParaRPr lang="en-US" dirty="0" smtClean="0"/>
          </a:p>
          <a:p>
            <a:pPr algn="r" rtl="1">
              <a:buNone/>
            </a:pPr>
            <a:r>
              <a:rPr lang="ar-IQ" dirty="0" smtClean="0"/>
              <a:t> اما ثوماس </a:t>
            </a:r>
            <a:r>
              <a:rPr lang="ar-SA" dirty="0" smtClean="0"/>
              <a:t>فقد عرفها </a:t>
            </a:r>
            <a:r>
              <a:rPr lang="ar-IQ" dirty="0" smtClean="0"/>
              <a:t>على أنها " تلك الفعاليات والخطط التي تضعها المنظمة على المدى البعيد، بما يكفل تحقيق التلاؤم بين المنظمة ورسالتها".</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858000"/>
          </a:xfrm>
        </p:spPr>
        <p:txBody>
          <a:bodyPr/>
          <a:lstStyle/>
          <a:p>
            <a:pPr algn="just" rtl="1"/>
            <a:r>
              <a:rPr lang="ar-EG" b="1" dirty="0" smtClean="0"/>
              <a:t>- </a:t>
            </a:r>
            <a:r>
              <a:rPr lang="ar-SA" b="1" dirty="0" smtClean="0"/>
              <a:t>مقومات الادارة الاستراتيجية</a:t>
            </a:r>
            <a:endParaRPr lang="en-US" dirty="0" smtClean="0"/>
          </a:p>
          <a:p>
            <a:pPr algn="just" rtl="1"/>
            <a:r>
              <a:rPr lang="ar-SA" dirty="0" smtClean="0"/>
              <a:t>ان </a:t>
            </a:r>
            <a:r>
              <a:rPr lang="ar-EG" dirty="0" smtClean="0"/>
              <a:t>تحقيق الإدارة ال</a:t>
            </a:r>
            <a:r>
              <a:rPr lang="ar-DZ" dirty="0" smtClean="0"/>
              <a:t>استراتيجية </a:t>
            </a:r>
            <a:r>
              <a:rPr lang="ar-EG" dirty="0" smtClean="0"/>
              <a:t>الناجحة يتطلب منها توفر عدد من المقومات الرئيسية منها: </a:t>
            </a:r>
            <a:endParaRPr lang="en-US" dirty="0" smtClean="0"/>
          </a:p>
          <a:p>
            <a:pPr algn="just" rtl="1"/>
            <a:r>
              <a:rPr lang="ar-EG" dirty="0" smtClean="0"/>
              <a:t> 1. خطة استراتيجية متكاملة , 2. منظومة متكاملة من السياسات التي تحكم وتنظم عمل المنظمة وترشد القائمين بمسئوليات الأداء وأخلاقيات العمل لتحقيق التميز. 3.أسس وقواعد ومعايير اتخاذ القرار, 4. هياكل تنظيمية مرنة ومتناسبة مع متطلبات الأداء وقابلة للتطوير والتكيف مع التغيرات والتحديات الخارجية والداخلية للمنظمة.</a:t>
            </a:r>
            <a:endParaRPr lang="en-US" dirty="0" smtClean="0"/>
          </a:p>
          <a:p>
            <a:pPr algn="just" rtl="1"/>
            <a:r>
              <a:rPr lang="ar-SA" u="dotted" dirty="0" smtClean="0">
                <a:solidFill>
                  <a:srgbClr val="FF0000"/>
                </a:solidFill>
              </a:rPr>
              <a:t>وتختلف الإدارة الإستراتيجية</a:t>
            </a:r>
            <a:r>
              <a:rPr lang="ar-SA" dirty="0" smtClean="0">
                <a:solidFill>
                  <a:srgbClr val="FF0000"/>
                </a:solidFill>
              </a:rPr>
              <a:t> </a:t>
            </a:r>
            <a:r>
              <a:rPr lang="ar-SA" u="dotted" dirty="0" smtClean="0">
                <a:solidFill>
                  <a:srgbClr val="FF0000"/>
                </a:solidFill>
              </a:rPr>
              <a:t>عن التخطيط الاستراتيجي</a:t>
            </a:r>
            <a:r>
              <a:rPr lang="ar-SA" dirty="0" smtClean="0">
                <a:solidFill>
                  <a:srgbClr val="FF0000"/>
                </a:solidFill>
              </a:rPr>
              <a:t> </a:t>
            </a:r>
            <a:r>
              <a:rPr lang="ar-SA" u="dotted" dirty="0" smtClean="0">
                <a:solidFill>
                  <a:srgbClr val="FF0000"/>
                </a:solidFill>
              </a:rPr>
              <a:t>والتخطيط التشغيلي</a:t>
            </a:r>
            <a:r>
              <a:rPr lang="ar-SA" dirty="0" smtClean="0">
                <a:solidFill>
                  <a:srgbClr val="FF0000"/>
                </a:solidFill>
              </a:rPr>
              <a:t> ، </a:t>
            </a:r>
            <a:r>
              <a:rPr lang="ar-SA" u="dotted" dirty="0" smtClean="0">
                <a:solidFill>
                  <a:srgbClr val="FF0000"/>
                </a:solidFill>
              </a:rPr>
              <a:t>فالإدارة الإستراتيجية هي ثمرة لتطور مفهوم التخطيط الاستراتيجي وتوسيع لنطاقه وإغناءً لأبعاده ، فالتخطيط الاستراتيجي هو عنصر من عناصر الإدارة الإستراتيجية</a:t>
            </a:r>
            <a:r>
              <a:rPr lang="ar-SA" dirty="0" smtClean="0">
                <a:solidFill>
                  <a:srgbClr val="FF0000"/>
                </a:solidFill>
              </a:rPr>
              <a:t> </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a:bodyPr>
          <a:lstStyle/>
          <a:p>
            <a:pPr algn="just" rtl="1"/>
            <a:r>
              <a:rPr lang="ar-SA" u="dotted" dirty="0" smtClean="0"/>
              <a:t>إن الإدارة الإستراتيجية تعني أيضاً إدارة التغيير التنظيمي وإدارة الثقافة التنظيمية وإدارة الموارد وإدارة البيئة في نفس الوقت ، فالإدارة الإستراتيجية تهتم بالحاضر والمستقبل في آن معا</a:t>
            </a:r>
            <a:r>
              <a:rPr lang="ar-SA" dirty="0" smtClean="0"/>
              <a:t>، في حين </a:t>
            </a:r>
            <a:r>
              <a:rPr lang="ar-SA" u="dotted" dirty="0" smtClean="0"/>
              <a:t>أن التخطيط الاستراتيجي هو عملية تنبؤ لفترة طويلة الأجل وتوقع ما سيحدث وتخصيص الموارد.</a:t>
            </a:r>
            <a:r>
              <a:rPr lang="ar-SA" b="1" dirty="0" smtClean="0"/>
              <a:t> </a:t>
            </a:r>
          </a:p>
          <a:p>
            <a:pPr algn="just" rtl="1"/>
            <a:r>
              <a:rPr lang="ar-SA" b="1" dirty="0" smtClean="0"/>
              <a:t>أهمية الإدارة الإستراتيجية </a:t>
            </a:r>
            <a:endParaRPr lang="ar-SA" dirty="0" smtClean="0"/>
          </a:p>
          <a:p>
            <a:pPr algn="just" rtl="1"/>
            <a:r>
              <a:rPr lang="ar-SA" dirty="0" smtClean="0"/>
              <a:t>تنبع اهمية الادارة الاستراتيجية من </a:t>
            </a:r>
            <a:r>
              <a:rPr lang="ar-SA" u="dotted" dirty="0" smtClean="0"/>
              <a:t>متابعة وتقييم أداء المنظمة</a:t>
            </a:r>
            <a:r>
              <a:rPr lang="ar-SA" dirty="0" smtClean="0"/>
              <a:t> ، كنظام متكامل يتكون من بنية متفاعلة من الأنظمة الوظيفية الفرعية ، إلى جانب تحليل أداء الأنظمة الفرعية والمناخ التنظيمي والثقافة التنظيمية ، وما تتضمن هذه المجالات والأنظمة من عناصر قوة وضعف ، تقوم الإدارة الإستراتيجية بتجديد مركز المنظمة الإستراتيجية وتقييم الأداء ككل من خلال تحديد دور كل نظام في خلق قيمة محددة للمنظمة ومتابعة سلسلة القيمة المضافة ذات الأثر المباشر في إتاحة فرص البقاء أو النمو والتطور في الصناعة ، ويعتبر التكامل الاستراتيجي شرطا جوهريا للكفاءة والفاعلية . </a:t>
            </a:r>
            <a:endParaRPr lang="en-US" dirty="0" smtClean="0"/>
          </a:p>
          <a:p>
            <a:pPr algn="r" rtl="1"/>
            <a:endParaRPr lang="ar-SA" u="dotted" dirty="0" smtClean="0"/>
          </a:p>
          <a:p>
            <a:pPr algn="r"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029200"/>
          </a:xfrm>
        </p:spPr>
        <p:txBody>
          <a:bodyPr>
            <a:normAutofit/>
          </a:bodyPr>
          <a:lstStyle/>
          <a:p>
            <a:pPr algn="r" rtl="1"/>
            <a:r>
              <a:rPr lang="ar-SA" u="dotted" dirty="0" smtClean="0"/>
              <a:t>وخلاصة القول أن الإدارة الإستراتيجية هي عملية إبداعية عقلانية التحليل وهي عملية ديناميكية متواصلة تسعى إلى تحقيق رسالة المنظمة من خلال إدارة وتوجيه الموارد المتاحة بطريقة كفؤة وفعالة والقدرة على مواجهة تحديات بيئة الأعمال المتغيرة من تهديدات وفرص ومنافسة ومخاطر لتحقيق مستقبل أفضل انطلاقا من نقطة ارتكاز أساسية في الحاضر . </a:t>
            </a:r>
            <a:endParaRPr lang="en-US" dirty="0" smtClean="0"/>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611</TotalTime>
  <Words>600</Words>
  <Application>Microsoft Office PowerPoint</Application>
  <PresentationFormat>عرض على الشاشة (3:4)‏</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الإدارة الإستراتيجية</vt:lpstr>
      <vt:lpstr>مفهوم الإدارة الإستراتيجية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Emad</dc:creator>
  <cp:lastModifiedBy>Khaled Dabbas Almolaa</cp:lastModifiedBy>
  <cp:revision>72</cp:revision>
  <dcterms:created xsi:type="dcterms:W3CDTF">2006-08-16T00:00:00Z</dcterms:created>
  <dcterms:modified xsi:type="dcterms:W3CDTF">2019-04-03T11:34:42Z</dcterms:modified>
</cp:coreProperties>
</file>